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20"/>
  </p:notesMasterIdLst>
  <p:sldIdLst>
    <p:sldId id="256" r:id="rId5"/>
    <p:sldId id="266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ienvenido" id="{E75E278A-FF0E-49A4-B170-79828D63BBAD}">
          <p14:sldIdLst>
            <p14:sldId id="256"/>
            <p14:sldId id="266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</p14:sldIdLst>
        </p14:section>
        <p14:section name="Diseñar, impresionar, trabajar en equipo" id="{B9B51309-D148-4332-87C2-07BE32FBCA3B}">
          <p14:sldIdLst/>
        </p14:section>
        <p14:section name="Más información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280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DF61EA0F-A667-4B49-8422-0062BC55E249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Haga clic para modificar el estilo de texto del patrón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Segundo nivel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Tercer nivel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Cuarto nivel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Haga clic para modificar el estilo de texto del patrón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Segundo nivel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Tercer nivel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Cuarto nivel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Haga clic para modificar el estilo de texto del patrón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Segundo nivel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Tercer nivel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Cuarto nivel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Haga clic para modificar el estilo de texto del patrón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Segundo nivel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Tercer nivel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Cuarto nivel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Haga clic para modificar el estilo de texto del patrón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Segundo nivel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Tercer nivel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Cuarto nivel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noProof="1" smtClean="0"/>
              <a:t>Ciencias Sociales y Formación Ciudadana Segundo Básico</a:t>
            </a:r>
            <a:endParaRPr lang="es-ES" noProof="1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r>
              <a:rPr lang="es-ES" sz="2600" noProof="1" smtClean="0"/>
              <a:t>Semana </a:t>
            </a:r>
            <a:r>
              <a:rPr lang="es-ES" sz="2600" noProof="1" smtClean="0"/>
              <a:t>17</a:t>
            </a:r>
            <a:r>
              <a:rPr lang="es-ES" sz="2600" noProof="1" smtClean="0"/>
              <a:t> </a:t>
            </a:r>
            <a:r>
              <a:rPr lang="es-ES" sz="2600" noProof="1" smtClean="0"/>
              <a:t>Repaso</a:t>
            </a:r>
          </a:p>
          <a:p>
            <a:endParaRPr lang="es-ES" sz="2600" noProof="1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>Pregunta 8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1" y="1825625"/>
            <a:ext cx="10095962" cy="4351338"/>
          </a:xfrm>
        </p:spPr>
        <p:txBody>
          <a:bodyPr>
            <a:normAutofit/>
          </a:bodyPr>
          <a:lstStyle/>
          <a:p>
            <a:pPr algn="ctr"/>
            <a:endParaRPr lang="es-GT" sz="3200" dirty="0" smtClean="0"/>
          </a:p>
          <a:p>
            <a:pPr algn="ctr"/>
            <a:r>
              <a:rPr lang="es-GT" sz="3200" dirty="0" smtClean="0"/>
              <a:t>8. </a:t>
            </a:r>
            <a:r>
              <a:rPr lang="es-GT" sz="3200" dirty="0" smtClean="0"/>
              <a:t>Mencione 3 espacios donde los jóvenes pueden participar. </a:t>
            </a:r>
            <a:r>
              <a:rPr lang="es-GT" sz="3200" dirty="0" smtClean="0"/>
              <a:t> </a:t>
            </a:r>
            <a:endParaRPr lang="es-GT" sz="3200" dirty="0"/>
          </a:p>
        </p:txBody>
      </p:sp>
    </p:spTree>
    <p:extLst>
      <p:ext uri="{BB962C8B-B14F-4D97-AF65-F5344CB8AC3E}">
        <p14:creationId xmlns:p14="http://schemas.microsoft.com/office/powerpoint/2010/main" val="628266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>Pregunta 9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1" y="1825625"/>
            <a:ext cx="9967174" cy="4351338"/>
          </a:xfrm>
        </p:spPr>
        <p:txBody>
          <a:bodyPr>
            <a:normAutofit/>
          </a:bodyPr>
          <a:lstStyle/>
          <a:p>
            <a:pPr algn="ctr"/>
            <a:endParaRPr lang="es-GT" sz="3200" dirty="0" smtClean="0"/>
          </a:p>
          <a:p>
            <a:pPr algn="ctr"/>
            <a:r>
              <a:rPr lang="es-GT" sz="3200" dirty="0" smtClean="0"/>
              <a:t>9. </a:t>
            </a:r>
            <a:r>
              <a:rPr lang="es-GT" sz="3200" dirty="0" smtClean="0"/>
              <a:t>Mencione 3 obstáculos que enfrentan las mujeres cuando quieren participar. </a:t>
            </a:r>
            <a:endParaRPr lang="es-GT" sz="3200" dirty="0"/>
          </a:p>
        </p:txBody>
      </p:sp>
    </p:spTree>
    <p:extLst>
      <p:ext uri="{BB962C8B-B14F-4D97-AF65-F5344CB8AC3E}">
        <p14:creationId xmlns:p14="http://schemas.microsoft.com/office/powerpoint/2010/main" val="875992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>Pregunta 10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1" y="1825625"/>
            <a:ext cx="10636875" cy="4351338"/>
          </a:xfrm>
        </p:spPr>
        <p:txBody>
          <a:bodyPr>
            <a:normAutofit/>
          </a:bodyPr>
          <a:lstStyle/>
          <a:p>
            <a:pPr algn="ctr"/>
            <a:endParaRPr lang="es-GT" sz="3200" dirty="0" smtClean="0"/>
          </a:p>
          <a:p>
            <a:pPr algn="ctr"/>
            <a:r>
              <a:rPr lang="es-GT" sz="3200" dirty="0" smtClean="0"/>
              <a:t>10. </a:t>
            </a:r>
            <a:r>
              <a:rPr lang="es-GT" sz="3200" dirty="0" smtClean="0"/>
              <a:t>¿Qué determina la Ley de Protección Integral de la Niñez y Adolescencia?</a:t>
            </a:r>
            <a:endParaRPr lang="es-GT" sz="3200" dirty="0"/>
          </a:p>
        </p:txBody>
      </p:sp>
    </p:spTree>
    <p:extLst>
      <p:ext uri="{BB962C8B-B14F-4D97-AF65-F5344CB8AC3E}">
        <p14:creationId xmlns:p14="http://schemas.microsoft.com/office/powerpoint/2010/main" val="1080530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>Respuestas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AutoNum type="arabicPeriod"/>
            </a:pPr>
            <a:r>
              <a:rPr lang="es-GT" dirty="0" smtClean="0"/>
              <a:t>Mencione 3 consecuencias de la Revolución francesa. </a:t>
            </a:r>
            <a:r>
              <a:rPr lang="es-GT" dirty="0" smtClean="0"/>
              <a:t> </a:t>
            </a:r>
            <a:r>
              <a:rPr lang="es-GT" b="1" dirty="0" smtClean="0"/>
              <a:t>Pueden ser: los ideales de la RF se extendieron a otros países de Europa; abolición de la monarquía; se creó el Estado liberal y laico; se separaron los poderes ejecutivo, legislativo y judicial; se redactó la Declaración de los Derechos del Hombre y el Ciudadano; surgió el concepto de ciudadanía e igualdad; se habló de libertad de expresión y libertad religiosa. </a:t>
            </a:r>
            <a:r>
              <a:rPr lang="es-GT" b="1" dirty="0" smtClean="0"/>
              <a:t> </a:t>
            </a:r>
            <a:endParaRPr lang="es-GT" b="1" dirty="0" smtClean="0"/>
          </a:p>
          <a:p>
            <a:pPr marL="342900" indent="-342900">
              <a:buAutoNum type="arabicPeriod"/>
            </a:pPr>
            <a:r>
              <a:rPr lang="es-GT" dirty="0" smtClean="0"/>
              <a:t>Mencione 3 causas de la independencia de Guatemala. A) Crisis de la monarquía española. B) Los criollos querían tomar el poder. C) Levantamiento indígena en Totonicapán en 1820</a:t>
            </a:r>
          </a:p>
          <a:p>
            <a:pPr marL="342900" indent="-342900">
              <a:buAutoNum type="arabicPeriod"/>
            </a:pPr>
            <a:r>
              <a:rPr lang="es-GT" dirty="0" smtClean="0"/>
              <a:t>¿</a:t>
            </a:r>
            <a:r>
              <a:rPr lang="es-GT" dirty="0" err="1" smtClean="0"/>
              <a:t>Cúales</a:t>
            </a:r>
            <a:r>
              <a:rPr lang="es-GT" dirty="0" smtClean="0"/>
              <a:t> fueron los tres hechos históricos importantes que ocurrieron luego de la independencia de Guatemala? </a:t>
            </a:r>
            <a:r>
              <a:rPr lang="es-GT" b="1" dirty="0" smtClean="0"/>
              <a:t>a</a:t>
            </a:r>
            <a:r>
              <a:rPr lang="es-GT" b="1" dirty="0" smtClean="0"/>
              <a:t>) </a:t>
            </a:r>
            <a:r>
              <a:rPr lang="es-GT" b="1" dirty="0" smtClean="0"/>
              <a:t>La anexión a México</a:t>
            </a:r>
            <a:r>
              <a:rPr lang="es-GT" b="1" dirty="0" smtClean="0"/>
              <a:t> </a:t>
            </a:r>
            <a:r>
              <a:rPr lang="es-GT" b="1" dirty="0" smtClean="0"/>
              <a:t>b) </a:t>
            </a:r>
            <a:r>
              <a:rPr lang="es-GT" b="1" dirty="0" smtClean="0"/>
              <a:t>La creación de la República Federal de Centroamérica</a:t>
            </a:r>
            <a:r>
              <a:rPr lang="es-GT" b="1" dirty="0" smtClean="0"/>
              <a:t> </a:t>
            </a:r>
            <a:r>
              <a:rPr lang="es-GT" b="1" dirty="0" smtClean="0"/>
              <a:t>c) </a:t>
            </a:r>
            <a:r>
              <a:rPr lang="es-GT" b="1" dirty="0" smtClean="0"/>
              <a:t>La creación de la República de Guatemala.</a:t>
            </a:r>
            <a:r>
              <a:rPr lang="es-GT" b="1" dirty="0" smtClean="0"/>
              <a:t> </a:t>
            </a:r>
          </a:p>
          <a:p>
            <a:pPr marL="342900" indent="-342900">
              <a:buAutoNum type="arabicPeriod"/>
            </a:pPr>
            <a:r>
              <a:rPr lang="es-GT" dirty="0" smtClean="0"/>
              <a:t>¿En qué consistió el Régimen Liberal? </a:t>
            </a:r>
            <a:r>
              <a:rPr lang="es-GT" b="1" dirty="0"/>
              <a:t>a</a:t>
            </a:r>
            <a:r>
              <a:rPr lang="es-GT" b="1" dirty="0" smtClean="0"/>
              <a:t>) </a:t>
            </a:r>
            <a:r>
              <a:rPr lang="es-GT" b="1" dirty="0" smtClean="0"/>
              <a:t>Es el período histórico comprendido entre la Reforma </a:t>
            </a:r>
            <a:r>
              <a:rPr lang="es-GT" b="1" dirty="0" err="1" smtClean="0"/>
              <a:t>Liberla</a:t>
            </a:r>
            <a:r>
              <a:rPr lang="es-GT" b="1" dirty="0" smtClean="0"/>
              <a:t> de 1871 y la Revolución de Octubre de 1944, en el que hubo cambios que desarrollaron la economía, la educación y loas obras públicas en Guatemala. </a:t>
            </a:r>
            <a:endParaRPr lang="es-GT" b="1" dirty="0"/>
          </a:p>
        </p:txBody>
      </p:sp>
    </p:spTree>
    <p:extLst>
      <p:ext uri="{BB962C8B-B14F-4D97-AF65-F5344CB8AC3E}">
        <p14:creationId xmlns:p14="http://schemas.microsoft.com/office/powerpoint/2010/main" val="2095857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>Respuestas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1" y="1825625"/>
            <a:ext cx="10070205" cy="4351338"/>
          </a:xfrm>
        </p:spPr>
        <p:txBody>
          <a:bodyPr>
            <a:normAutofit lnSpcReduction="10000"/>
          </a:bodyPr>
          <a:lstStyle/>
          <a:p>
            <a:r>
              <a:rPr lang="es-GT" dirty="0" smtClean="0"/>
              <a:t>5. </a:t>
            </a:r>
            <a:r>
              <a:rPr lang="es-GT" dirty="0" smtClean="0"/>
              <a:t>¿</a:t>
            </a:r>
            <a:r>
              <a:rPr lang="es-GT" dirty="0" smtClean="0"/>
              <a:t>Cuál fue el primer producto que se constituyó en la base económica de Guatemala durante el Régimen Liberal</a:t>
            </a:r>
            <a:r>
              <a:rPr lang="es-GT" dirty="0" smtClean="0"/>
              <a:t>?</a:t>
            </a:r>
            <a:r>
              <a:rPr lang="es-GT" b="1" dirty="0" smtClean="0"/>
              <a:t> </a:t>
            </a:r>
            <a:r>
              <a:rPr lang="es-GT" b="1" dirty="0"/>
              <a:t>E</a:t>
            </a:r>
            <a:r>
              <a:rPr lang="es-GT" b="1" dirty="0" smtClean="0"/>
              <a:t>l café. </a:t>
            </a:r>
            <a:endParaRPr lang="es-GT" b="1" dirty="0" smtClean="0"/>
          </a:p>
          <a:p>
            <a:r>
              <a:rPr lang="es-GT" dirty="0" smtClean="0"/>
              <a:t>6. ¿Cuáles son </a:t>
            </a:r>
            <a:r>
              <a:rPr lang="es-GT" dirty="0" smtClean="0"/>
              <a:t>los elementos que constituyen la democracia? </a:t>
            </a:r>
            <a:r>
              <a:rPr lang="es-GT" b="1" dirty="0" smtClean="0"/>
              <a:t>La educación, la organización y la participación</a:t>
            </a:r>
            <a:r>
              <a:rPr lang="es-GT" b="1" dirty="0" smtClean="0"/>
              <a:t>. </a:t>
            </a:r>
            <a:endParaRPr lang="es-GT" b="1" dirty="0" smtClean="0"/>
          </a:p>
          <a:p>
            <a:r>
              <a:rPr lang="es-GT" dirty="0" smtClean="0"/>
              <a:t>7. </a:t>
            </a:r>
            <a:r>
              <a:rPr lang="es-GT" dirty="0" smtClean="0"/>
              <a:t>¿Cuál es la situación de la juventud guatemalteca en lo que respecta a educación</a:t>
            </a:r>
            <a:r>
              <a:rPr lang="es-GT" dirty="0" smtClean="0"/>
              <a:t>?</a:t>
            </a:r>
            <a:r>
              <a:rPr lang="es-GT" b="1" dirty="0" smtClean="0"/>
              <a:t> </a:t>
            </a:r>
            <a:r>
              <a:rPr lang="es-GT" b="1" dirty="0" smtClean="0"/>
              <a:t>La </a:t>
            </a:r>
            <a:r>
              <a:rPr lang="es-GT" b="1" dirty="0" smtClean="0"/>
              <a:t>mayoría de los jóvenes carece de nivel educativo medio o alto; sufren pobreza e inequidad; la juventud indígena se encuentra más excluida de la educación. </a:t>
            </a:r>
            <a:r>
              <a:rPr lang="es-GT" b="1" dirty="0" smtClean="0"/>
              <a:t> </a:t>
            </a:r>
            <a:endParaRPr lang="es-GT" b="1" dirty="0" smtClean="0"/>
          </a:p>
          <a:p>
            <a:r>
              <a:rPr lang="es-GT" dirty="0" smtClean="0"/>
              <a:t>8. </a:t>
            </a:r>
            <a:r>
              <a:rPr lang="es-GT" dirty="0" smtClean="0"/>
              <a:t>Menciones 3 espacios donde pueden participar los jóvenes. </a:t>
            </a:r>
            <a:r>
              <a:rPr lang="es-GT" dirty="0" smtClean="0"/>
              <a:t> </a:t>
            </a:r>
            <a:r>
              <a:rPr lang="es-GT" b="1" dirty="0" smtClean="0"/>
              <a:t>Antes y después de los 18 años: organizaciones juveniles, voluntariados, grupos deportivos, grupos religiosos, grupos de arte, participación electoral y en consejos de desarrollo. </a:t>
            </a:r>
            <a:endParaRPr lang="es-GT" b="1" dirty="0"/>
          </a:p>
        </p:txBody>
      </p:sp>
    </p:spTree>
    <p:extLst>
      <p:ext uri="{BB962C8B-B14F-4D97-AF65-F5344CB8AC3E}">
        <p14:creationId xmlns:p14="http://schemas.microsoft.com/office/powerpoint/2010/main" val="1551591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>Respuestas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1" y="1825625"/>
            <a:ext cx="10198993" cy="4351338"/>
          </a:xfrm>
        </p:spPr>
        <p:txBody>
          <a:bodyPr/>
          <a:lstStyle/>
          <a:p>
            <a:r>
              <a:rPr lang="es-GT" dirty="0" smtClean="0"/>
              <a:t>9. </a:t>
            </a:r>
            <a:r>
              <a:rPr lang="es-GT" dirty="0" smtClean="0"/>
              <a:t>Mencione 3 obstáculos que enfrentan las mujeres cuando quieren participar</a:t>
            </a:r>
            <a:r>
              <a:rPr lang="es-GT" dirty="0" smtClean="0"/>
              <a:t>. </a:t>
            </a:r>
            <a:r>
              <a:rPr lang="es-GT" b="1" dirty="0" smtClean="0"/>
              <a:t>Menos oportunidades de educación, proyecto de vida centrado en el matrimonio; menos posibilidades de decidir sobre su vida; peor trabajo fuera de casa; peor alimentación; menos cuidados de salud; ocupación en el ámbito privado; menos participación en la comunidad y en la política. </a:t>
            </a:r>
            <a:endParaRPr lang="es-GT" b="1" dirty="0" smtClean="0"/>
          </a:p>
          <a:p>
            <a:r>
              <a:rPr lang="es-GT" dirty="0" smtClean="0"/>
              <a:t>10. </a:t>
            </a:r>
            <a:r>
              <a:rPr lang="es-GT" dirty="0" smtClean="0"/>
              <a:t>¿Qué determina la Ley de Protección Integral de la Niñez y Adolescencia?</a:t>
            </a:r>
            <a:r>
              <a:rPr lang="es-GT" dirty="0"/>
              <a:t> </a:t>
            </a:r>
            <a:r>
              <a:rPr lang="es-GT" b="1" dirty="0" smtClean="0"/>
              <a:t>Puede determinar los derechos de niños, niñas y adolescentes; establece los tipos de abuso infantil; determina las sanciones contra abusadores. </a:t>
            </a:r>
            <a:endParaRPr lang="es-GT" b="1" dirty="0"/>
          </a:p>
        </p:txBody>
      </p:sp>
    </p:spTree>
    <p:extLst>
      <p:ext uri="{BB962C8B-B14F-4D97-AF65-F5344CB8AC3E}">
        <p14:creationId xmlns:p14="http://schemas.microsoft.com/office/powerpoint/2010/main" val="419417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>Semana 8 Repaso  </a:t>
            </a:r>
            <a:endParaRPr lang="es-GT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GT" sz="2000" b="1" dirty="0" smtClean="0"/>
              <a:t>¡Hola! Soy Claudia y esta semana quiero ayudarle con el repaso de las semanas </a:t>
            </a:r>
            <a:r>
              <a:rPr lang="es-GT" sz="2000" b="1" dirty="0" smtClean="0"/>
              <a:t>9 a 16</a:t>
            </a:r>
            <a:r>
              <a:rPr lang="es-GT" sz="2000" b="1" dirty="0" smtClean="0"/>
              <a:t>. </a:t>
            </a:r>
            <a:endParaRPr lang="es-GT" sz="2000" b="1" dirty="0" smtClean="0"/>
          </a:p>
          <a:p>
            <a:r>
              <a:rPr lang="es-GT" sz="2000" b="1" dirty="0" smtClean="0"/>
              <a:t>Con la intención de apoyarle, le presentamos un cuestionario de 10 preguntas sobre algunos contenidos de estas semanas. </a:t>
            </a:r>
          </a:p>
          <a:p>
            <a:r>
              <a:rPr lang="es-GT" sz="2000" b="1" dirty="0" smtClean="0"/>
              <a:t>Este cuestionario no tiene asignada una nota, pero si usted lo realiza podrá saber cuáles son los temas que no recuerda para dedicar más tiempo a estudiarlos. </a:t>
            </a:r>
          </a:p>
          <a:p>
            <a:r>
              <a:rPr lang="es-GT" sz="2000" b="1" dirty="0" smtClean="0"/>
              <a:t>Las respuestas están al final de la presentación. ¡Comencemos!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472" y="1825625"/>
            <a:ext cx="4441056" cy="4351338"/>
          </a:xfrm>
        </p:spPr>
      </p:pic>
    </p:spTree>
    <p:extLst>
      <p:ext uri="{BB962C8B-B14F-4D97-AF65-F5344CB8AC3E}">
        <p14:creationId xmlns:p14="http://schemas.microsoft.com/office/powerpoint/2010/main" val="1306780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>Pregunta 1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1" y="1825625"/>
            <a:ext cx="9877022" cy="4351338"/>
          </a:xfrm>
        </p:spPr>
        <p:txBody>
          <a:bodyPr>
            <a:normAutofit/>
          </a:bodyPr>
          <a:lstStyle/>
          <a:p>
            <a:pPr algn="ctr"/>
            <a:endParaRPr lang="es-GT" sz="3200" dirty="0" smtClean="0"/>
          </a:p>
          <a:p>
            <a:pPr algn="ctr"/>
            <a:r>
              <a:rPr lang="es-GT" sz="3200" dirty="0" smtClean="0"/>
              <a:t>1. </a:t>
            </a:r>
            <a:r>
              <a:rPr lang="es-GT" sz="3200" dirty="0" smtClean="0"/>
              <a:t>Mencione 3 consecuencias de la Revolución francesa.</a:t>
            </a:r>
            <a:endParaRPr lang="es-GT" sz="3200" dirty="0"/>
          </a:p>
        </p:txBody>
      </p:sp>
    </p:spTree>
    <p:extLst>
      <p:ext uri="{BB962C8B-B14F-4D97-AF65-F5344CB8AC3E}">
        <p14:creationId xmlns:p14="http://schemas.microsoft.com/office/powerpoint/2010/main" val="1441616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>Pregunta 2</a:t>
            </a:r>
            <a:endParaRPr lang="es-GT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39217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GT" sz="3200" dirty="0" smtClean="0"/>
          </a:p>
          <a:p>
            <a:pPr marL="0" indent="0" algn="ctr">
              <a:buNone/>
            </a:pPr>
            <a:endParaRPr lang="es-GT" sz="3200" dirty="0"/>
          </a:p>
          <a:p>
            <a:pPr marL="0" indent="0" algn="ctr">
              <a:buNone/>
            </a:pPr>
            <a:endParaRPr lang="es-GT" sz="3200" dirty="0" smtClean="0"/>
          </a:p>
          <a:p>
            <a:pPr marL="0" indent="0" algn="ctr">
              <a:buNone/>
            </a:pPr>
            <a:r>
              <a:rPr lang="es-GT" sz="3200" dirty="0" smtClean="0"/>
              <a:t>2. </a:t>
            </a:r>
            <a:r>
              <a:rPr lang="es-GT" sz="3200" dirty="0" smtClean="0"/>
              <a:t>Mencione 3 causas de la independencia de Guatemala. </a:t>
            </a:r>
            <a:endParaRPr lang="es-GT" sz="3200" dirty="0"/>
          </a:p>
        </p:txBody>
      </p:sp>
    </p:spTree>
    <p:extLst>
      <p:ext uri="{BB962C8B-B14F-4D97-AF65-F5344CB8AC3E}">
        <p14:creationId xmlns:p14="http://schemas.microsoft.com/office/powerpoint/2010/main" val="2920484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4434" y="167426"/>
            <a:ext cx="10749367" cy="1208868"/>
          </a:xfrm>
        </p:spPr>
        <p:txBody>
          <a:bodyPr/>
          <a:lstStyle/>
          <a:p>
            <a:pPr algn="ctr"/>
            <a:r>
              <a:rPr lang="es-GT" dirty="0" smtClean="0"/>
              <a:t>Pregunta 3 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</p:spPr>
        <p:txBody>
          <a:bodyPr>
            <a:normAutofit/>
          </a:bodyPr>
          <a:lstStyle/>
          <a:p>
            <a:pPr algn="ctr"/>
            <a:endParaRPr lang="es-GT" sz="3200" dirty="0" smtClean="0"/>
          </a:p>
          <a:p>
            <a:pPr algn="ctr"/>
            <a:r>
              <a:rPr lang="es-GT" sz="3200" dirty="0" smtClean="0"/>
              <a:t>3. </a:t>
            </a:r>
            <a:r>
              <a:rPr lang="es-GT" sz="3200" dirty="0" smtClean="0"/>
              <a:t>¿Cuáles fueron los 3 hechos históricos importantes que ocurrieron luego de la independencia de Guatemala?</a:t>
            </a:r>
            <a:endParaRPr lang="es-GT" sz="3200" dirty="0"/>
          </a:p>
        </p:txBody>
      </p:sp>
    </p:spTree>
    <p:extLst>
      <p:ext uri="{BB962C8B-B14F-4D97-AF65-F5344CB8AC3E}">
        <p14:creationId xmlns:p14="http://schemas.microsoft.com/office/powerpoint/2010/main" val="2315902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>Pregunta 4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1" y="1825625"/>
            <a:ext cx="10173236" cy="4351338"/>
          </a:xfrm>
        </p:spPr>
        <p:txBody>
          <a:bodyPr>
            <a:normAutofit/>
          </a:bodyPr>
          <a:lstStyle/>
          <a:p>
            <a:pPr algn="ctr"/>
            <a:endParaRPr lang="es-GT" sz="3200" dirty="0" smtClean="0"/>
          </a:p>
          <a:p>
            <a:pPr algn="ctr"/>
            <a:r>
              <a:rPr lang="es-GT" sz="3200" dirty="0" smtClean="0"/>
              <a:t>4. </a:t>
            </a:r>
            <a:r>
              <a:rPr lang="es-GT" sz="3200" dirty="0" smtClean="0"/>
              <a:t>¿En qué consistió el Régimen Liberal?</a:t>
            </a:r>
            <a:endParaRPr lang="es-GT" sz="3200" dirty="0"/>
          </a:p>
        </p:txBody>
      </p:sp>
    </p:spTree>
    <p:extLst>
      <p:ext uri="{BB962C8B-B14F-4D97-AF65-F5344CB8AC3E}">
        <p14:creationId xmlns:p14="http://schemas.microsoft.com/office/powerpoint/2010/main" val="3079934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>Pregunta 5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1" y="1825625"/>
            <a:ext cx="10314903" cy="4351338"/>
          </a:xfrm>
        </p:spPr>
        <p:txBody>
          <a:bodyPr>
            <a:normAutofit/>
          </a:bodyPr>
          <a:lstStyle/>
          <a:p>
            <a:pPr algn="ctr"/>
            <a:endParaRPr lang="es-GT" sz="3200" dirty="0" smtClean="0"/>
          </a:p>
          <a:p>
            <a:pPr algn="ctr"/>
            <a:r>
              <a:rPr lang="es-GT" sz="3200" dirty="0" smtClean="0"/>
              <a:t>5. </a:t>
            </a:r>
            <a:r>
              <a:rPr lang="es-GT" sz="3200" dirty="0" smtClean="0"/>
              <a:t>¿</a:t>
            </a:r>
            <a:r>
              <a:rPr lang="es-GT" sz="3200" dirty="0" smtClean="0"/>
              <a:t>Cuál fue el primer producto que se constituyó en la base económica de Guatemala durante el Régimen Liberal?</a:t>
            </a:r>
            <a:endParaRPr lang="es-GT" sz="3200" dirty="0"/>
          </a:p>
        </p:txBody>
      </p:sp>
    </p:spTree>
    <p:extLst>
      <p:ext uri="{BB962C8B-B14F-4D97-AF65-F5344CB8AC3E}">
        <p14:creationId xmlns:p14="http://schemas.microsoft.com/office/powerpoint/2010/main" val="2628803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>Pregunta 6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1" y="1825625"/>
            <a:ext cx="10173236" cy="4351338"/>
          </a:xfrm>
        </p:spPr>
        <p:txBody>
          <a:bodyPr>
            <a:normAutofit/>
          </a:bodyPr>
          <a:lstStyle/>
          <a:p>
            <a:pPr algn="ctr"/>
            <a:endParaRPr lang="es-GT" sz="3200" dirty="0" smtClean="0"/>
          </a:p>
          <a:p>
            <a:pPr algn="ctr"/>
            <a:r>
              <a:rPr lang="es-GT" sz="3200" dirty="0" smtClean="0"/>
              <a:t>6. ¿Cuáles </a:t>
            </a:r>
            <a:r>
              <a:rPr lang="es-GT" sz="3200" dirty="0" smtClean="0"/>
              <a:t>son los elementos que constituyen la democracia?</a:t>
            </a:r>
            <a:endParaRPr lang="es-GT" sz="3200" dirty="0"/>
          </a:p>
        </p:txBody>
      </p:sp>
    </p:spTree>
    <p:extLst>
      <p:ext uri="{BB962C8B-B14F-4D97-AF65-F5344CB8AC3E}">
        <p14:creationId xmlns:p14="http://schemas.microsoft.com/office/powerpoint/2010/main" val="1753010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>Pregunta 7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1" y="1825625"/>
            <a:ext cx="9748233" cy="4351338"/>
          </a:xfrm>
        </p:spPr>
        <p:txBody>
          <a:bodyPr>
            <a:normAutofit/>
          </a:bodyPr>
          <a:lstStyle/>
          <a:p>
            <a:pPr algn="ctr"/>
            <a:endParaRPr lang="es-GT" sz="3200" dirty="0" smtClean="0"/>
          </a:p>
          <a:p>
            <a:pPr algn="ctr"/>
            <a:r>
              <a:rPr lang="es-GT" sz="3200" dirty="0" smtClean="0"/>
              <a:t>7. ¿</a:t>
            </a:r>
            <a:r>
              <a:rPr lang="es-GT" sz="3200" dirty="0" smtClean="0"/>
              <a:t>Cuál es la situación de la juventud guatemalteca en lo que respecta a educación?</a:t>
            </a:r>
            <a:endParaRPr lang="es-GT" sz="3200" dirty="0"/>
          </a:p>
        </p:txBody>
      </p:sp>
    </p:spTree>
    <p:extLst>
      <p:ext uri="{BB962C8B-B14F-4D97-AF65-F5344CB8AC3E}">
        <p14:creationId xmlns:p14="http://schemas.microsoft.com/office/powerpoint/2010/main" val="1414473088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2958f784-0ef9-4616-b22d-512a8cad1f0d">english</DirectSourceMarket>
    <ApprovalStatus xmlns="2958f784-0ef9-4616-b22d-512a8cad1f0d">InProgress</ApprovalStatus>
    <MarketSpecific xmlns="2958f784-0ef9-4616-b22d-512a8cad1f0d">false</MarketSpecific>
    <LocComments xmlns="2958f784-0ef9-4616-b22d-512a8cad1f0d" xsi:nil="true"/>
    <ThumbnailAssetId xmlns="2958f784-0ef9-4616-b22d-512a8cad1f0d" xsi:nil="true"/>
    <PrimaryImageGen xmlns="2958f784-0ef9-4616-b22d-512a8cad1f0d">true</PrimaryImageGen>
    <LegacyData xmlns="2958f784-0ef9-4616-b22d-512a8cad1f0d" xsi:nil="true"/>
    <LocRecommendedHandoff xmlns="2958f784-0ef9-4616-b22d-512a8cad1f0d" xsi:nil="true"/>
    <BusinessGroup xmlns="2958f784-0ef9-4616-b22d-512a8cad1f0d" xsi:nil="true"/>
    <BlockPublish xmlns="2958f784-0ef9-4616-b22d-512a8cad1f0d">false</BlockPublish>
    <TPFriendlyName xmlns="2958f784-0ef9-4616-b22d-512a8cad1f0d" xsi:nil="true"/>
    <NumericId xmlns="2958f784-0ef9-4616-b22d-512a8cad1f0d" xsi:nil="true"/>
    <APEditor xmlns="2958f784-0ef9-4616-b22d-512a8cad1f0d">
      <UserInfo>
        <DisplayName/>
        <AccountId xsi:nil="true"/>
        <AccountType/>
      </UserInfo>
    </APEditor>
    <SourceTitle xmlns="2958f784-0ef9-4616-b22d-512a8cad1f0d" xsi:nil="true"/>
    <OpenTemplate xmlns="2958f784-0ef9-4616-b22d-512a8cad1f0d">true</OpenTemplate>
    <UALocComments xmlns="2958f784-0ef9-4616-b22d-512a8cad1f0d" xsi:nil="true"/>
    <ParentAssetId xmlns="2958f784-0ef9-4616-b22d-512a8cad1f0d" xsi:nil="true"/>
    <IntlLangReviewDate xmlns="2958f784-0ef9-4616-b22d-512a8cad1f0d" xsi:nil="true"/>
    <FeatureTagsTaxHTField0 xmlns="2958f784-0ef9-4616-b22d-512a8cad1f0d">
      <Terms xmlns="http://schemas.microsoft.com/office/infopath/2007/PartnerControls"/>
    </FeatureTagsTaxHTField0>
    <PublishStatusLookup xmlns="2958f784-0ef9-4616-b22d-512a8cad1f0d">
      <Value>664848</Value>
    </PublishStatusLookup>
    <Providers xmlns="2958f784-0ef9-4616-b22d-512a8cad1f0d" xsi:nil="true"/>
    <MachineTranslated xmlns="2958f784-0ef9-4616-b22d-512a8cad1f0d">false</MachineTranslated>
    <OriginalSourceMarket xmlns="2958f784-0ef9-4616-b22d-512a8cad1f0d">english</OriginalSourceMarket>
    <APDescription xmlns="2958f784-0ef9-4616-b22d-512a8cad1f0d" xsi:nil="true"/>
    <ClipArtFilename xmlns="2958f784-0ef9-4616-b22d-512a8cad1f0d" xsi:nil="true"/>
    <ContentItem xmlns="2958f784-0ef9-4616-b22d-512a8cad1f0d" xsi:nil="true"/>
    <TPInstallLocation xmlns="2958f784-0ef9-4616-b22d-512a8cad1f0d" xsi:nil="true"/>
    <PublishTargets xmlns="2958f784-0ef9-4616-b22d-512a8cad1f0d">OfficeOnlineVNext</PublishTargets>
    <TimesCloned xmlns="2958f784-0ef9-4616-b22d-512a8cad1f0d" xsi:nil="true"/>
    <AssetStart xmlns="2958f784-0ef9-4616-b22d-512a8cad1f0d">2012-06-20T23:39:00+00:00</AssetStart>
    <Provider xmlns="2958f784-0ef9-4616-b22d-512a8cad1f0d" xsi:nil="true"/>
    <AcquiredFrom xmlns="2958f784-0ef9-4616-b22d-512a8cad1f0d">Internal MS</AcquiredFrom>
    <FriendlyTitle xmlns="2958f784-0ef9-4616-b22d-512a8cad1f0d" xsi:nil="true"/>
    <LastHandOff xmlns="2958f784-0ef9-4616-b22d-512a8cad1f0d" xsi:nil="true"/>
    <TPClientViewer xmlns="2958f784-0ef9-4616-b22d-512a8cad1f0d" xsi:nil="true"/>
    <UACurrentWords xmlns="2958f784-0ef9-4616-b22d-512a8cad1f0d" xsi:nil="true"/>
    <ArtSampleDocs xmlns="2958f784-0ef9-4616-b22d-512a8cad1f0d" xsi:nil="true"/>
    <UALocRecommendation xmlns="2958f784-0ef9-4616-b22d-512a8cad1f0d">Localize</UALocRecommendation>
    <Manager xmlns="2958f784-0ef9-4616-b22d-512a8cad1f0d" xsi:nil="true"/>
    <ShowIn xmlns="2958f784-0ef9-4616-b22d-512a8cad1f0d">Show everywhere</ShowIn>
    <UANotes xmlns="2958f784-0ef9-4616-b22d-512a8cad1f0d" xsi:nil="true"/>
    <TemplateStatus xmlns="2958f784-0ef9-4616-b22d-512a8cad1f0d">Complete</TemplateStatus>
    <InternalTagsTaxHTField0 xmlns="2958f784-0ef9-4616-b22d-512a8cad1f0d">
      <Terms xmlns="http://schemas.microsoft.com/office/infopath/2007/PartnerControls"/>
    </InternalTagsTaxHTField0>
    <CSXHash xmlns="2958f784-0ef9-4616-b22d-512a8cad1f0d" xsi:nil="true"/>
    <Downloads xmlns="2958f784-0ef9-4616-b22d-512a8cad1f0d">0</Downloads>
    <VoteCount xmlns="2958f784-0ef9-4616-b22d-512a8cad1f0d" xsi:nil="true"/>
    <OOCacheId xmlns="2958f784-0ef9-4616-b22d-512a8cad1f0d" xsi:nil="true"/>
    <IsDeleted xmlns="2958f784-0ef9-4616-b22d-512a8cad1f0d">false</IsDeleted>
    <AssetExpire xmlns="2958f784-0ef9-4616-b22d-512a8cad1f0d">2029-01-01T08:00:00+00:00</AssetExpire>
    <DSATActionTaken xmlns="2958f784-0ef9-4616-b22d-512a8cad1f0d" xsi:nil="true"/>
    <CSXSubmissionMarket xmlns="2958f784-0ef9-4616-b22d-512a8cad1f0d" xsi:nil="true"/>
    <TPExecutable xmlns="2958f784-0ef9-4616-b22d-512a8cad1f0d" xsi:nil="true"/>
    <SubmitterId xmlns="2958f784-0ef9-4616-b22d-512a8cad1f0d" xsi:nil="true"/>
    <EditorialTags xmlns="2958f784-0ef9-4616-b22d-512a8cad1f0d" xsi:nil="true"/>
    <ApprovalLog xmlns="2958f784-0ef9-4616-b22d-512a8cad1f0d" xsi:nil="true"/>
    <AssetType xmlns="2958f784-0ef9-4616-b22d-512a8cad1f0d">TP</AssetType>
    <BugNumber xmlns="2958f784-0ef9-4616-b22d-512a8cad1f0d" xsi:nil="true"/>
    <CSXSubmissionDate xmlns="2958f784-0ef9-4616-b22d-512a8cad1f0d" xsi:nil="true"/>
    <CSXUpdate xmlns="2958f784-0ef9-4616-b22d-512a8cad1f0d">false</CSXUpdate>
    <Milestone xmlns="2958f784-0ef9-4616-b22d-512a8cad1f0d" xsi:nil="true"/>
    <RecommendationsModifier xmlns="2958f784-0ef9-4616-b22d-512a8cad1f0d" xsi:nil="true"/>
    <OriginAsset xmlns="2958f784-0ef9-4616-b22d-512a8cad1f0d" xsi:nil="true"/>
    <TPComponent xmlns="2958f784-0ef9-4616-b22d-512a8cad1f0d" xsi:nil="true"/>
    <AssetId xmlns="2958f784-0ef9-4616-b22d-512a8cad1f0d">TP102923943</AssetId>
    <IntlLocPriority xmlns="2958f784-0ef9-4616-b22d-512a8cad1f0d" xsi:nil="true"/>
    <PolicheckWords xmlns="2958f784-0ef9-4616-b22d-512a8cad1f0d" xsi:nil="true"/>
    <TPLaunchHelpLink xmlns="2958f784-0ef9-4616-b22d-512a8cad1f0d" xsi:nil="true"/>
    <TPApplication xmlns="2958f784-0ef9-4616-b22d-512a8cad1f0d" xsi:nil="true"/>
    <CrawlForDependencies xmlns="2958f784-0ef9-4616-b22d-512a8cad1f0d">false</CrawlForDependencies>
    <HandoffToMSDN xmlns="2958f784-0ef9-4616-b22d-512a8cad1f0d" xsi:nil="true"/>
    <PlannedPubDate xmlns="2958f784-0ef9-4616-b22d-512a8cad1f0d" xsi:nil="true"/>
    <IntlLangReviewer xmlns="2958f784-0ef9-4616-b22d-512a8cad1f0d" xsi:nil="true"/>
    <TrustLevel xmlns="2958f784-0ef9-4616-b22d-512a8cad1f0d">1 Microsoft Managed Content</TrustLevel>
    <LocLastLocAttemptVersionLookup xmlns="2958f784-0ef9-4616-b22d-512a8cad1f0d">843282</LocLastLocAttemptVersionLookup>
    <IsSearchable xmlns="2958f784-0ef9-4616-b22d-512a8cad1f0d">true</IsSearchable>
    <TemplateTemplateType xmlns="2958f784-0ef9-4616-b22d-512a8cad1f0d">PowerPoint Template - Slideshow Launch</TemplateTemplateType>
    <CampaignTagsTaxHTField0 xmlns="2958f784-0ef9-4616-b22d-512a8cad1f0d">
      <Terms xmlns="http://schemas.microsoft.com/office/infopath/2007/PartnerControls"/>
    </CampaignTagsTaxHTField0>
    <TPNamespace xmlns="2958f784-0ef9-4616-b22d-512a8cad1f0d" xsi:nil="true"/>
    <TaxCatchAll xmlns="2958f784-0ef9-4616-b22d-512a8cad1f0d"/>
    <Markets xmlns="2958f784-0ef9-4616-b22d-512a8cad1f0d"/>
    <UAProjectedTotalWords xmlns="2958f784-0ef9-4616-b22d-512a8cad1f0d" xsi:nil="true"/>
    <IntlLangReview xmlns="2958f784-0ef9-4616-b22d-512a8cad1f0d">false</IntlLangReview>
    <OutputCachingOn xmlns="2958f784-0ef9-4616-b22d-512a8cad1f0d">false</OutputCachingOn>
    <AverageRating xmlns="2958f784-0ef9-4616-b22d-512a8cad1f0d" xsi:nil="true"/>
    <LocMarketGroupTiers2 xmlns="2958f784-0ef9-4616-b22d-512a8cad1f0d" xsi:nil="true"/>
    <APAuthor xmlns="2958f784-0ef9-4616-b22d-512a8cad1f0d">
      <UserInfo>
        <DisplayName>REDMOND\v-sa</DisplayName>
        <AccountId>2467</AccountId>
        <AccountType/>
      </UserInfo>
    </APAuthor>
    <LocManualTestRequired xmlns="2958f784-0ef9-4616-b22d-512a8cad1f0d">false</LocManualTestRequired>
    <TPCommandLine xmlns="2958f784-0ef9-4616-b22d-512a8cad1f0d" xsi:nil="true"/>
    <TPAppVersion xmlns="2958f784-0ef9-4616-b22d-512a8cad1f0d" xsi:nil="true"/>
    <EditorialStatus xmlns="2958f784-0ef9-4616-b22d-512a8cad1f0d">Complete</EditorialStatus>
    <LastModifiedDateTime xmlns="2958f784-0ef9-4616-b22d-512a8cad1f0d" xsi:nil="true"/>
    <ScenarioTagsTaxHTField0 xmlns="2958f784-0ef9-4616-b22d-512a8cad1f0d">
      <Terms xmlns="http://schemas.microsoft.com/office/infopath/2007/PartnerControls"/>
    </ScenarioTagsTaxHTField0>
    <OriginalRelease xmlns="2958f784-0ef9-4616-b22d-512a8cad1f0d">15</OriginalRelease>
    <TPLaunchHelpLinkType xmlns="2958f784-0ef9-4616-b22d-512a8cad1f0d">Template</TPLaunchHelpLinkType>
    <LocalizationTagsTaxHTField0 xmlns="2958f784-0ef9-4616-b22d-512a8cad1f0d">
      <Terms xmlns="http://schemas.microsoft.com/office/infopath/2007/PartnerControls"/>
    </LocalizationTagsTaxHTField0>
    <Description0 xmlns="fb5acd76-e9f3-4601-9d69-91f53ab96ae6" xsi:nil="true"/>
    <Component xmlns="fb5acd76-e9f3-4601-9d69-91f53ab96ae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DE95A0C693CEB341887D38A4A2B58B45040072C752107C5A7B47AA91A1EE638E6F1F" ma:contentTypeVersion="55" ma:contentTypeDescription="Create a new document." ma:contentTypeScope="" ma:versionID="3c98c83416931a21d43ed007fda5e4dd">
  <xsd:schema xmlns:xsd="http://www.w3.org/2001/XMLSchema" xmlns:xs="http://www.w3.org/2001/XMLSchema" xmlns:p="http://schemas.microsoft.com/office/2006/metadata/properties" xmlns:ns2="2958f784-0ef9-4616-b22d-512a8cad1f0d" xmlns:ns3="fb5acd76-e9f3-4601-9d69-91f53ab96ae6" targetNamespace="http://schemas.microsoft.com/office/2006/metadata/properties" ma:root="true" ma:fieldsID="938018c4f46d99993d20879d4e9ddff8" ns2:_="" ns3:_="">
    <xsd:import namespace="2958f784-0ef9-4616-b22d-512a8cad1f0d"/>
    <xsd:import namespace="fb5acd76-e9f3-4601-9d69-91f53ab96ae6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58f784-0ef9-4616-b22d-512a8cad1f0d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ca69c71e-a029-4733-aca1-cabc27411b08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8D80075B-F8CE-48D6-9BD2-D195F7E115A9}" ma:internalName="CSXSubmissionMarket" ma:readOnly="false" ma:showField="MarketName" ma:web="2958f784-0ef9-4616-b22d-512a8cad1f0d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9327d1a0-1a14-4b12-a74c-0f320f972977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1F044C38-11A0-4051-9DF8-A3AFA85E16DC}" ma:internalName="InProjectListLookup" ma:readOnly="true" ma:showField="InProjectList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3b364bcb-a06e-4da1-8475-f5243c3236b2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1F044C38-11A0-4051-9DF8-A3AFA85E16DC}" ma:internalName="LastCompleteVersionLookup" ma:readOnly="true" ma:showField="LastCompleteVersion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1F044C38-11A0-4051-9DF8-A3AFA85E16DC}" ma:internalName="LastPreviewErrorLookup" ma:readOnly="true" ma:showField="LastPreviewError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1F044C38-11A0-4051-9DF8-A3AFA85E16DC}" ma:internalName="LastPreviewResultLookup" ma:readOnly="true" ma:showField="LastPreviewResult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1F044C38-11A0-4051-9DF8-A3AFA85E16DC}" ma:internalName="LastPreviewAttemptDateLookup" ma:readOnly="true" ma:showField="LastPreviewAttemptDat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1F044C38-11A0-4051-9DF8-A3AFA85E16DC}" ma:internalName="LastPreviewedByLookup" ma:readOnly="true" ma:showField="LastPreviewedBy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1F044C38-11A0-4051-9DF8-A3AFA85E16DC}" ma:internalName="LastPreviewTimeLookup" ma:readOnly="true" ma:showField="LastPreviewTim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1F044C38-11A0-4051-9DF8-A3AFA85E16DC}" ma:internalName="LastPreviewVersionLookup" ma:readOnly="true" ma:showField="LastPreviewVersion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1F044C38-11A0-4051-9DF8-A3AFA85E16DC}" ma:internalName="LastPublishErrorLookup" ma:readOnly="true" ma:showField="LastPublishError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1F044C38-11A0-4051-9DF8-A3AFA85E16DC}" ma:internalName="LastPublishResultLookup" ma:readOnly="true" ma:showField="LastPublishResult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1F044C38-11A0-4051-9DF8-A3AFA85E16DC}" ma:internalName="LastPublishAttemptDateLookup" ma:readOnly="true" ma:showField="LastPublishAttemptDat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1F044C38-11A0-4051-9DF8-A3AFA85E16DC}" ma:internalName="LastPublishedByLookup" ma:readOnly="true" ma:showField="LastPublishedBy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1F044C38-11A0-4051-9DF8-A3AFA85E16DC}" ma:internalName="LastPublishTimeLookup" ma:readOnly="true" ma:showField="LastPublishTim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1F044C38-11A0-4051-9DF8-A3AFA85E16DC}" ma:internalName="LastPublishVersionLookup" ma:readOnly="true" ma:showField="LastPublishVersion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AC64899A-88C0-4725-BCFC-902FA402DE74}" ma:internalName="LocLastLocAttemptVersionLookup" ma:readOnly="false" ma:showField="LastLocAttemptVersion" ma:web="2958f784-0ef9-4616-b22d-512a8cad1f0d">
      <xsd:simpleType>
        <xsd:restriction base="dms:Lookup"/>
      </xsd:simpleType>
    </xsd:element>
    <xsd:element name="LocLastLocAttemptVersionTypeLookup" ma:index="72" nillable="true" ma:displayName="Loc Last Loc Attempt Version Type" ma:default="" ma:list="{AC64899A-88C0-4725-BCFC-902FA402DE74}" ma:internalName="LocLastLocAttemptVersionTypeLookup" ma:readOnly="true" ma:showField="LastLocAttemptVersionType" ma:web="2958f784-0ef9-4616-b22d-512a8cad1f0d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AC64899A-88C0-4725-BCFC-902FA402DE74}" ma:internalName="LocNewPublishedVersionLookup" ma:readOnly="true" ma:showField="NewPublishedVersion" ma:web="2958f784-0ef9-4616-b22d-512a8cad1f0d">
      <xsd:simpleType>
        <xsd:restriction base="dms:Lookup"/>
      </xsd:simpleType>
    </xsd:element>
    <xsd:element name="LocOverallHandbackStatusLookup" ma:index="76" nillable="true" ma:displayName="Loc Overall Handback Status" ma:default="" ma:list="{AC64899A-88C0-4725-BCFC-902FA402DE74}" ma:internalName="LocOverallHandbackStatusLookup" ma:readOnly="true" ma:showField="OverallHandbackStatus" ma:web="2958f784-0ef9-4616-b22d-512a8cad1f0d">
      <xsd:simpleType>
        <xsd:restriction base="dms:Lookup"/>
      </xsd:simpleType>
    </xsd:element>
    <xsd:element name="LocOverallLocStatusLookup" ma:index="77" nillable="true" ma:displayName="Loc Overall Localize Status" ma:default="" ma:list="{AC64899A-88C0-4725-BCFC-902FA402DE74}" ma:internalName="LocOverallLocStatusLookup" ma:readOnly="true" ma:showField="OverallLocStatus" ma:web="2958f784-0ef9-4616-b22d-512a8cad1f0d">
      <xsd:simpleType>
        <xsd:restriction base="dms:Lookup"/>
      </xsd:simpleType>
    </xsd:element>
    <xsd:element name="LocOverallPreviewStatusLookup" ma:index="78" nillable="true" ma:displayName="Loc Overall Preview Status" ma:default="" ma:list="{AC64899A-88C0-4725-BCFC-902FA402DE74}" ma:internalName="LocOverallPreviewStatusLookup" ma:readOnly="true" ma:showField="OverallPreviewStatus" ma:web="2958f784-0ef9-4616-b22d-512a8cad1f0d">
      <xsd:simpleType>
        <xsd:restriction base="dms:Lookup"/>
      </xsd:simpleType>
    </xsd:element>
    <xsd:element name="LocOverallPublishStatusLookup" ma:index="79" nillable="true" ma:displayName="Loc Overall Publish Status" ma:default="" ma:list="{AC64899A-88C0-4725-BCFC-902FA402DE74}" ma:internalName="LocOverallPublishStatusLookup" ma:readOnly="true" ma:showField="OverallPublishStatus" ma:web="2958f784-0ef9-4616-b22d-512a8cad1f0d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AC64899A-88C0-4725-BCFC-902FA402DE74}" ma:internalName="LocProcessedForHandoffsLookup" ma:readOnly="true" ma:showField="ProcessedForHandoffs" ma:web="2958f784-0ef9-4616-b22d-512a8cad1f0d">
      <xsd:simpleType>
        <xsd:restriction base="dms:Lookup"/>
      </xsd:simpleType>
    </xsd:element>
    <xsd:element name="LocProcessedForMarketsLookup" ma:index="82" nillable="true" ma:displayName="Loc Processed For Markets" ma:default="" ma:list="{AC64899A-88C0-4725-BCFC-902FA402DE74}" ma:internalName="LocProcessedForMarketsLookup" ma:readOnly="true" ma:showField="ProcessedForMarkets" ma:web="2958f784-0ef9-4616-b22d-512a8cad1f0d">
      <xsd:simpleType>
        <xsd:restriction base="dms:Lookup"/>
      </xsd:simpleType>
    </xsd:element>
    <xsd:element name="LocPublishedDependentAssetsLookup" ma:index="83" nillable="true" ma:displayName="Loc Published Dependent Assets" ma:default="" ma:list="{AC64899A-88C0-4725-BCFC-902FA402DE74}" ma:internalName="LocPublishedDependentAssetsLookup" ma:readOnly="true" ma:showField="PublishedDependentAssets" ma:web="2958f784-0ef9-4616-b22d-512a8cad1f0d">
      <xsd:simpleType>
        <xsd:restriction base="dms:Lookup"/>
      </xsd:simpleType>
    </xsd:element>
    <xsd:element name="LocPublishedLinkedAssetsLookup" ma:index="84" nillable="true" ma:displayName="Loc Published Linked Assets" ma:default="" ma:list="{AC64899A-88C0-4725-BCFC-902FA402DE74}" ma:internalName="LocPublishedLinkedAssetsLookup" ma:readOnly="true" ma:showField="PublishedLinkedAssets" ma:web="2958f784-0ef9-4616-b22d-512a8cad1f0d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51ee2d3-c117-4524-b3f1-1010c3cab2a3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8D80075B-F8CE-48D6-9BD2-D195F7E115A9}" ma:internalName="Markets" ma:readOnly="false" ma:showField="MarketNam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1F044C38-11A0-4051-9DF8-A3AFA85E16DC}" ma:internalName="NumOfRatingsLookup" ma:readOnly="true" ma:showField="NumOfRatings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1F044C38-11A0-4051-9DF8-A3AFA85E16DC}" ma:internalName="PublishStatusLookup" ma:readOnly="false" ma:showField="PublishStatus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654e2ea7-8c43-4b3c-9db4-bd71f7cfe4f4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33f01220-6030-4880-975f-b9ea0de09f53}" ma:internalName="TaxCatchAll" ma:showField="CatchAllData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33f01220-6030-4880-975f-b9ea0de09f53}" ma:internalName="TaxCatchAllLabel" ma:readOnly="true" ma:showField="CatchAllDataLabel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5acd76-e9f3-4601-9d69-91f53ab96ae6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A3ECAA-1471-46C2-A753-7478E8C0BE27}">
  <ds:schemaRefs>
    <ds:schemaRef ds:uri="http://purl.org/dc/terms/"/>
    <ds:schemaRef ds:uri="2958f784-0ef9-4616-b22d-512a8cad1f0d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b5acd76-e9f3-4601-9d69-91f53ab96ae6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2C036A-33F3-4DB2-BF1C-B186277853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58f784-0ef9-4616-b22d-512a8cad1f0d"/>
    <ds:schemaRef ds:uri="fb5acd76-e9f3-4601-9d69-91f53ab96a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Bienvenido a PowerPoint(6)</Template>
  <TotalTime>0</TotalTime>
  <Words>702</Words>
  <Application>Microsoft Office PowerPoint</Application>
  <PresentationFormat>Panorámica</PresentationFormat>
  <Paragraphs>53</Paragraphs>
  <Slides>15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Segoe UI</vt:lpstr>
      <vt:lpstr>Segoe UI Light</vt:lpstr>
      <vt:lpstr>WelcomeDoc</vt:lpstr>
      <vt:lpstr>Ciencias Sociales y Formación Ciudadana Segundo Básico</vt:lpstr>
      <vt:lpstr>Semana 8 Repaso  </vt:lpstr>
      <vt:lpstr>Pregunta 1</vt:lpstr>
      <vt:lpstr>Pregunta 2</vt:lpstr>
      <vt:lpstr>Pregunta 3 </vt:lpstr>
      <vt:lpstr>Pregunta 4</vt:lpstr>
      <vt:lpstr>Pregunta 5</vt:lpstr>
      <vt:lpstr>Pregunta 6</vt:lpstr>
      <vt:lpstr>Pregunta 7</vt:lpstr>
      <vt:lpstr>Pregunta 8</vt:lpstr>
      <vt:lpstr>Pregunta 9</vt:lpstr>
      <vt:lpstr>Pregunta 10</vt:lpstr>
      <vt:lpstr>Respuestas</vt:lpstr>
      <vt:lpstr>Respuestas</vt:lpstr>
      <vt:lpstr>Respuestas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2019-06-24T05:48:45Z</dcterms:created>
  <dcterms:modified xsi:type="dcterms:W3CDTF">2019-09-11T23:14:39Z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0x010100DE95A0C693CEB341887D38A4A2B58B45040072C752107C5A7B47AA91A1EE638E6F1F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